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6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7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8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5" r:id="rId1"/>
    <p:sldMasterId id="2147483769" r:id="rId2"/>
    <p:sldMasterId id="2147483658" r:id="rId3"/>
    <p:sldMasterId id="2147483759" r:id="rId4"/>
    <p:sldMasterId id="2147483762" r:id="rId5"/>
    <p:sldMasterId id="2147483661" r:id="rId6"/>
    <p:sldMasterId id="2147483662" r:id="rId7"/>
    <p:sldMasterId id="2147483743" r:id="rId8"/>
    <p:sldMasterId id="2147483780" r:id="rId9"/>
  </p:sldMasterIdLst>
  <p:notesMasterIdLst>
    <p:notesMasterId r:id="rId16"/>
  </p:notesMasterIdLst>
  <p:handoutMasterIdLst>
    <p:handoutMasterId r:id="rId17"/>
  </p:handoutMasterIdLst>
  <p:sldIdLst>
    <p:sldId id="285" r:id="rId10"/>
    <p:sldId id="290" r:id="rId11"/>
    <p:sldId id="286" r:id="rId12"/>
    <p:sldId id="289" r:id="rId13"/>
    <p:sldId id="295" r:id="rId14"/>
    <p:sldId id="296" r:id="rId15"/>
  </p:sldIdLst>
  <p:sldSz cx="9144000" cy="6858000" type="screen4x3"/>
  <p:notesSz cx="6761163" cy="988218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9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orient="horz" pos="825">
          <p15:clr>
            <a:srgbClr val="A4A3A4"/>
          </p15:clr>
        </p15:guide>
        <p15:guide id="4" orient="horz" pos="591">
          <p15:clr>
            <a:srgbClr val="A4A3A4"/>
          </p15:clr>
        </p15:guide>
        <p15:guide id="5" orient="horz" pos="1752">
          <p15:clr>
            <a:srgbClr val="A4A3A4"/>
          </p15:clr>
        </p15:guide>
        <p15:guide id="6" orient="horz" pos="2818">
          <p15:clr>
            <a:srgbClr val="A4A3A4"/>
          </p15:clr>
        </p15:guide>
        <p15:guide id="7" orient="horz" pos="2959">
          <p15:clr>
            <a:srgbClr val="A4A3A4"/>
          </p15:clr>
        </p15:guide>
        <p15:guide id="8" orient="horz" pos="1612">
          <p15:clr>
            <a:srgbClr val="A4A3A4"/>
          </p15:clr>
        </p15:guide>
        <p15:guide id="9" pos="141">
          <p15:clr>
            <a:srgbClr val="A4A3A4"/>
          </p15:clr>
        </p15:guide>
        <p15:guide id="10" pos="3747">
          <p15:clr>
            <a:srgbClr val="A4A3A4"/>
          </p15:clr>
        </p15:guide>
        <p15:guide id="11" pos="5620">
          <p15:clr>
            <a:srgbClr val="A4A3A4"/>
          </p15:clr>
        </p15:guide>
        <p15:guide id="12" pos="1873">
          <p15:clr>
            <a:srgbClr val="A4A3A4"/>
          </p15:clr>
        </p15:guide>
        <p15:guide id="13" pos="2014">
          <p15:clr>
            <a:srgbClr val="A4A3A4"/>
          </p15:clr>
        </p15:guide>
        <p15:guide id="14" pos="3885">
          <p15:clr>
            <a:srgbClr val="A4A3A4"/>
          </p15:clr>
        </p15:guide>
        <p15:guide id="15" pos="1338">
          <p15:clr>
            <a:srgbClr val="A4A3A4"/>
          </p15:clr>
        </p15:guide>
        <p15:guide id="16" pos="105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3" userDrawn="1">
          <p15:clr>
            <a:srgbClr val="A4A3A4"/>
          </p15:clr>
        </p15:guide>
        <p15:guide id="2" pos="213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003366"/>
    <a:srgbClr val="0033CC"/>
    <a:srgbClr val="0079C2"/>
    <a:srgbClr val="3399FF"/>
    <a:srgbClr val="3366FF"/>
    <a:srgbClr val="0066CC"/>
    <a:srgbClr val="0000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386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1116" y="114"/>
      </p:cViewPr>
      <p:guideLst>
        <p:guide orient="horz" pos="1893"/>
        <p:guide orient="horz" pos="3884"/>
        <p:guide orient="horz" pos="825"/>
        <p:guide orient="horz" pos="591"/>
        <p:guide orient="horz" pos="1752"/>
        <p:guide orient="horz" pos="2818"/>
        <p:guide orient="horz" pos="2959"/>
        <p:guide orient="horz" pos="1612"/>
        <p:guide pos="141"/>
        <p:guide pos="3747"/>
        <p:guide pos="5620"/>
        <p:guide pos="1873"/>
        <p:guide pos="2014"/>
        <p:guide pos="3885"/>
        <p:guide pos="1338"/>
        <p:guide pos="105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73" d="100"/>
          <a:sy n="73" d="100"/>
        </p:scale>
        <p:origin x="-3318" y="-108"/>
      </p:cViewPr>
      <p:guideLst>
        <p:guide orient="horz" pos="3113"/>
        <p:guide pos="213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10" Type="http://schemas.openxmlformats.org/officeDocument/2006/relationships/slide" Target="slides/slide1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"/>
            <a:ext cx="2930039" cy="495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842" tIns="44921" rIns="89842" bIns="44921" numCol="1" anchor="t" anchorCtr="0" compatLnSpc="1">
            <a:prstTxWarp prst="textNoShape">
              <a:avLst/>
            </a:prstTxWarp>
          </a:bodyPr>
          <a:lstStyle>
            <a:lvl1pPr defTabSz="896248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9614" y="3"/>
            <a:ext cx="2930039" cy="495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842" tIns="44921" rIns="89842" bIns="44921" numCol="1" anchor="t" anchorCtr="0" compatLnSpc="1">
            <a:prstTxWarp prst="textNoShape">
              <a:avLst/>
            </a:prstTxWarp>
          </a:bodyPr>
          <a:lstStyle>
            <a:lvl1pPr algn="r" defTabSz="896248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40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5549"/>
            <a:ext cx="2930039" cy="49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842" tIns="44921" rIns="89842" bIns="44921" numCol="1" anchor="b" anchorCtr="0" compatLnSpc="1">
            <a:prstTxWarp prst="textNoShape">
              <a:avLst/>
            </a:prstTxWarp>
          </a:bodyPr>
          <a:lstStyle>
            <a:lvl1pPr defTabSz="896248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40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9614" y="9385549"/>
            <a:ext cx="2930039" cy="49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842" tIns="44921" rIns="89842" bIns="44921" numCol="1" anchor="b" anchorCtr="0" compatLnSpc="1">
            <a:prstTxWarp prst="textNoShape">
              <a:avLst/>
            </a:prstTxWarp>
          </a:bodyPr>
          <a:lstStyle>
            <a:lvl1pPr algn="r" defTabSz="896248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EF9B2FAC-2503-48F8-B071-04E7FA1ED43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8218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"/>
            <a:ext cx="2930039" cy="495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6" tIns="47379" rIns="94756" bIns="47379" numCol="1" anchor="t" anchorCtr="0" compatLnSpc="1">
            <a:prstTxWarp prst="textNoShape">
              <a:avLst/>
            </a:prstTxWarp>
          </a:bodyPr>
          <a:lstStyle>
            <a:lvl1pPr defTabSz="947897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9614" y="3"/>
            <a:ext cx="2930039" cy="495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6" tIns="47379" rIns="94756" bIns="47379" numCol="1" anchor="t" anchorCtr="0" compatLnSpc="1">
            <a:prstTxWarp prst="textNoShape">
              <a:avLst/>
            </a:prstTxWarp>
          </a:bodyPr>
          <a:lstStyle>
            <a:lvl1pPr algn="r" defTabSz="947897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2813" y="741363"/>
            <a:ext cx="4935537" cy="37036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326" y="4695076"/>
            <a:ext cx="5406511" cy="4446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6" tIns="47379" rIns="94756" bIns="47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5549"/>
            <a:ext cx="2930039" cy="49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6" tIns="47379" rIns="94756" bIns="47379" numCol="1" anchor="b" anchorCtr="0" compatLnSpc="1">
            <a:prstTxWarp prst="textNoShape">
              <a:avLst/>
            </a:prstTxWarp>
          </a:bodyPr>
          <a:lstStyle>
            <a:lvl1pPr defTabSz="947897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9614" y="9385549"/>
            <a:ext cx="2930039" cy="49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6" tIns="47379" rIns="94756" bIns="47379" numCol="1" anchor="b" anchorCtr="0" compatLnSpc="1">
            <a:prstTxWarp prst="textNoShape">
              <a:avLst/>
            </a:prstTxWarp>
          </a:bodyPr>
          <a:lstStyle>
            <a:lvl1pPr algn="r" defTabSz="947897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A7F4F542-0CF8-4D46-9C15-E25CCB08C5C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1817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223838" y="1222373"/>
            <a:ext cx="8707437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6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2124075" y="2917514"/>
            <a:ext cx="6797675" cy="324833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223838" y="2916044"/>
            <a:ext cx="8697912" cy="324980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941924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941924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223838" y="2300400"/>
            <a:ext cx="8697912" cy="38654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1484312" cy="49990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1484312" cy="4999037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 hasCustomPrompt="1"/>
          </p:nvPr>
        </p:nvSpPr>
        <p:spPr>
          <a:xfrm>
            <a:off x="2124075" y="1216660"/>
            <a:ext cx="6797675" cy="49990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</a:t>
            </a:r>
            <a:br>
              <a:rPr lang="ru-RU" dirty="0"/>
            </a:br>
            <a:r>
              <a:rPr lang="ru-RU" dirty="0"/>
              <a:t>текста</a:t>
            </a:r>
          </a:p>
        </p:txBody>
      </p:sp>
      <p:sp>
        <p:nvSpPr>
          <p:cNvPr id="7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7225" y="1222373"/>
            <a:ext cx="5724525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3417887" y="1216660"/>
            <a:ext cx="5503863" cy="489204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 hasCustomPrompt="1"/>
          </p:nvPr>
        </p:nvSpPr>
        <p:spPr>
          <a:xfrm>
            <a:off x="2124075" y="1309688"/>
            <a:ext cx="6797675" cy="4856162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МЕРОПРИЯТИЯ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 hasCustomPrompt="1"/>
          </p:nvPr>
        </p:nvSpPr>
        <p:spPr>
          <a:xfrm>
            <a:off x="2124075" y="1309688"/>
            <a:ext cx="6797675" cy="4856162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МЕРОПРИЯТИЯ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A75E4-A4A0-4CA9-AD8A-C986AF71F441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3EFB-29E8-4510-BA38-74826A27A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80894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A75E4-A4A0-4CA9-AD8A-C986AF71F441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3EFB-29E8-4510-BA38-74826A27A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55950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A75E4-A4A0-4CA9-AD8A-C986AF71F441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3EFB-29E8-4510-BA38-74826A27A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127981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A75E4-A4A0-4CA9-AD8A-C986AF71F441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3EFB-29E8-4510-BA38-74826A27A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4290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A75E4-A4A0-4CA9-AD8A-C986AF71F441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3EFB-29E8-4510-BA38-74826A27A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55330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A75E4-A4A0-4CA9-AD8A-C986AF71F441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3EFB-29E8-4510-BA38-74826A27A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712777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A75E4-A4A0-4CA9-AD8A-C986AF71F441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3EFB-29E8-4510-BA38-74826A27A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4062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9307" y="1222373"/>
            <a:ext cx="2744515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3"/>
          </p:nvPr>
        </p:nvSpPr>
        <p:spPr>
          <a:xfrm>
            <a:off x="6169740" y="1222373"/>
            <a:ext cx="2744515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9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12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A75E4-A4A0-4CA9-AD8A-C986AF71F441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3EFB-29E8-4510-BA38-74826A27A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901485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A75E4-A4A0-4CA9-AD8A-C986AF71F441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3EFB-29E8-4510-BA38-74826A27A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88772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A75E4-A4A0-4CA9-AD8A-C986AF71F441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3EFB-29E8-4510-BA38-74826A27A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40736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A75E4-A4A0-4CA9-AD8A-C986AF71F441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3EFB-29E8-4510-BA38-74826A27A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4393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22373"/>
            <a:ext cx="8697912" cy="13366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2"/>
          </p:nvPr>
        </p:nvSpPr>
        <p:spPr>
          <a:xfrm>
            <a:off x="223838" y="2922068"/>
            <a:ext cx="8697912" cy="3243782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8697912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7225" y="1222373"/>
            <a:ext cx="5724525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7225" y="1222373"/>
            <a:ext cx="2746597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3"/>
          </p:nvPr>
        </p:nvSpPr>
        <p:spPr>
          <a:xfrm>
            <a:off x="6169740" y="1222373"/>
            <a:ext cx="2744515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9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12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22373"/>
            <a:ext cx="8697912" cy="13366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2"/>
          </p:nvPr>
        </p:nvSpPr>
        <p:spPr>
          <a:xfrm>
            <a:off x="223838" y="2912543"/>
            <a:ext cx="8697912" cy="325330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.emf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emf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.emf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.emf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.emf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theme" Target="../theme/theme8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1.emf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5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8972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399367" name="Rectangle 7"/>
          <p:cNvSpPr>
            <a:spLocks noChangeArrowheads="1"/>
          </p:cNvSpPr>
          <p:nvPr userDrawn="1"/>
        </p:nvSpPr>
        <p:spPr bwMode="auto">
          <a:xfrm>
            <a:off x="-2" y="0"/>
            <a:ext cx="1906589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399368" name="Rectangle 8"/>
          <p:cNvSpPr>
            <a:spLocks noChangeArrowheads="1"/>
          </p:cNvSpPr>
          <p:nvPr userDrawn="1"/>
        </p:nvSpPr>
        <p:spPr bwMode="auto">
          <a:xfrm>
            <a:off x="1898650" y="0"/>
            <a:ext cx="724535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399370" name="Rectangle 10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2124075" y="0"/>
            <a:ext cx="679767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99375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8" name="Line 6"/>
          <p:cNvSpPr>
            <a:spLocks noChangeShapeType="1"/>
          </p:cNvSpPr>
          <p:nvPr userDrawn="1"/>
        </p:nvSpPr>
        <p:spPr bwMode="auto">
          <a:xfrm>
            <a:off x="1898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1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Line 9"/>
          <p:cNvSpPr>
            <a:spLocks noChangeShapeType="1"/>
          </p:cNvSpPr>
          <p:nvPr userDrawn="1"/>
        </p:nvSpPr>
        <p:spPr bwMode="auto">
          <a:xfrm>
            <a:off x="1898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190800" y="136800"/>
            <a:ext cx="1479600" cy="797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55" r:id="rId2"/>
    <p:sldLayoutId id="2147483756" r:id="rId3"/>
    <p:sldLayoutId id="2147483757" r:id="rId4"/>
    <p:sldLayoutId id="2147483667" r:id="rId5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7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-2" y="0"/>
            <a:ext cx="1898651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9" name="Rectangle 8"/>
          <p:cNvSpPr>
            <a:spLocks noChangeArrowheads="1"/>
          </p:cNvSpPr>
          <p:nvPr userDrawn="1"/>
        </p:nvSpPr>
        <p:spPr bwMode="auto">
          <a:xfrm>
            <a:off x="1898650" y="0"/>
            <a:ext cx="724535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1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2124075" y="0"/>
            <a:ext cx="679767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24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5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8972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6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8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6" name="Line 9"/>
          <p:cNvSpPr>
            <a:spLocks noChangeShapeType="1"/>
          </p:cNvSpPr>
          <p:nvPr userDrawn="1"/>
        </p:nvSpPr>
        <p:spPr bwMode="auto">
          <a:xfrm>
            <a:off x="1898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0" name="Line 6"/>
          <p:cNvSpPr>
            <a:spLocks noChangeShapeType="1"/>
          </p:cNvSpPr>
          <p:nvPr userDrawn="1"/>
        </p:nvSpPr>
        <p:spPr bwMode="auto">
          <a:xfrm>
            <a:off x="1898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190800" y="136800"/>
            <a:ext cx="1479600" cy="797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6" r:id="rId5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32" name="Rectangle 20"/>
          <p:cNvSpPr>
            <a:spLocks noChangeArrowheads="1"/>
          </p:cNvSpPr>
          <p:nvPr userDrawn="1"/>
        </p:nvSpPr>
        <p:spPr bwMode="auto">
          <a:xfrm>
            <a:off x="1900238" y="2781300"/>
            <a:ext cx="7243762" cy="40767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-2" y="0"/>
            <a:ext cx="1898651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8" name="Rectangle 8"/>
          <p:cNvSpPr>
            <a:spLocks noChangeArrowheads="1"/>
          </p:cNvSpPr>
          <p:nvPr userDrawn="1"/>
        </p:nvSpPr>
        <p:spPr bwMode="auto">
          <a:xfrm>
            <a:off x="1898650" y="0"/>
            <a:ext cx="724535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1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2124075" y="0"/>
            <a:ext cx="679767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25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8972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9" name="Line 9"/>
          <p:cNvSpPr>
            <a:spLocks noChangeShapeType="1"/>
          </p:cNvSpPr>
          <p:nvPr userDrawn="1"/>
        </p:nvSpPr>
        <p:spPr bwMode="auto">
          <a:xfrm>
            <a:off x="1898654" y="0"/>
            <a:ext cx="0" cy="68580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6932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8697912" cy="1342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6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8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90800" y="136800"/>
            <a:ext cx="1479600" cy="797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768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32" name="Rectangle 20"/>
          <p:cNvSpPr>
            <a:spLocks noChangeArrowheads="1"/>
          </p:cNvSpPr>
          <p:nvPr userDrawn="1"/>
        </p:nvSpPr>
        <p:spPr bwMode="auto">
          <a:xfrm>
            <a:off x="1" y="2781300"/>
            <a:ext cx="9144000" cy="40767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6932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8697912" cy="1342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-2" y="0"/>
            <a:ext cx="1898651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8" name="Rectangle 8"/>
          <p:cNvSpPr>
            <a:spLocks noChangeArrowheads="1"/>
          </p:cNvSpPr>
          <p:nvPr userDrawn="1"/>
        </p:nvSpPr>
        <p:spPr bwMode="auto">
          <a:xfrm>
            <a:off x="1898650" y="0"/>
            <a:ext cx="724535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3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2124075" y="0"/>
            <a:ext cx="679767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28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9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8972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5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6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0" name="Line 9"/>
          <p:cNvSpPr>
            <a:spLocks noChangeShapeType="1"/>
          </p:cNvSpPr>
          <p:nvPr userDrawn="1"/>
        </p:nvSpPr>
        <p:spPr bwMode="auto">
          <a:xfrm>
            <a:off x="1898654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1" name="Line 6"/>
          <p:cNvSpPr>
            <a:spLocks noChangeShapeType="1"/>
          </p:cNvSpPr>
          <p:nvPr userDrawn="1"/>
        </p:nvSpPr>
        <p:spPr bwMode="auto">
          <a:xfrm>
            <a:off x="1898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2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4" name="Picture 2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90800" y="136800"/>
            <a:ext cx="1479600" cy="797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7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2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8697912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69332" name="Rectangle 20"/>
          <p:cNvSpPr>
            <a:spLocks noChangeArrowheads="1"/>
          </p:cNvSpPr>
          <p:nvPr userDrawn="1"/>
        </p:nvSpPr>
        <p:spPr bwMode="auto">
          <a:xfrm>
            <a:off x="1" y="2156460"/>
            <a:ext cx="9144000" cy="470154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-2" y="0"/>
            <a:ext cx="1898651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8" name="Rectangle 8"/>
          <p:cNvSpPr>
            <a:spLocks noChangeArrowheads="1"/>
          </p:cNvSpPr>
          <p:nvPr userDrawn="1"/>
        </p:nvSpPr>
        <p:spPr bwMode="auto">
          <a:xfrm>
            <a:off x="1898650" y="0"/>
            <a:ext cx="724535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9" name="Line 9"/>
          <p:cNvSpPr>
            <a:spLocks noChangeShapeType="1"/>
          </p:cNvSpPr>
          <p:nvPr userDrawn="1"/>
        </p:nvSpPr>
        <p:spPr bwMode="auto">
          <a:xfrm>
            <a:off x="1898654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3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2124075" y="0"/>
            <a:ext cx="679767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28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9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8972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5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6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0" name="Line 9"/>
          <p:cNvSpPr>
            <a:spLocks noChangeShapeType="1"/>
          </p:cNvSpPr>
          <p:nvPr userDrawn="1"/>
        </p:nvSpPr>
        <p:spPr bwMode="auto">
          <a:xfrm>
            <a:off x="1898654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1" name="Line 6"/>
          <p:cNvSpPr>
            <a:spLocks noChangeShapeType="1"/>
          </p:cNvSpPr>
          <p:nvPr userDrawn="1"/>
        </p:nvSpPr>
        <p:spPr bwMode="auto">
          <a:xfrm>
            <a:off x="1898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2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24" name="Picture 2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90800" y="136800"/>
            <a:ext cx="1479600" cy="797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5"/>
          <p:cNvSpPr>
            <a:spLocks noChangeArrowheads="1"/>
          </p:cNvSpPr>
          <p:nvPr userDrawn="1"/>
        </p:nvSpPr>
        <p:spPr bwMode="auto">
          <a:xfrm>
            <a:off x="1900239" y="0"/>
            <a:ext cx="7243762" cy="6857999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1484312" cy="499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</a:t>
            </a:r>
          </a:p>
          <a:p>
            <a:pPr lvl="0"/>
            <a:r>
              <a:rPr lang="ru-RU" dirty="0"/>
              <a:t>текста</a:t>
            </a:r>
          </a:p>
        </p:txBody>
      </p:sp>
      <p:sp>
        <p:nvSpPr>
          <p:cNvPr id="272399" name="Rectangle 15"/>
          <p:cNvSpPr>
            <a:spLocks noChangeArrowheads="1"/>
          </p:cNvSpPr>
          <p:nvPr userDrawn="1"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0" name="Rectangle 7"/>
          <p:cNvSpPr>
            <a:spLocks noChangeArrowheads="1"/>
          </p:cNvSpPr>
          <p:nvPr userDrawn="1"/>
        </p:nvSpPr>
        <p:spPr bwMode="auto">
          <a:xfrm>
            <a:off x="-2" y="0"/>
            <a:ext cx="1898651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2" name="Rectangle 8"/>
          <p:cNvSpPr>
            <a:spLocks noChangeArrowheads="1"/>
          </p:cNvSpPr>
          <p:nvPr userDrawn="1"/>
        </p:nvSpPr>
        <p:spPr bwMode="auto">
          <a:xfrm>
            <a:off x="1898650" y="0"/>
            <a:ext cx="724535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5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2124075" y="0"/>
            <a:ext cx="679767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29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30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8972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3" name="Line 9"/>
          <p:cNvSpPr>
            <a:spLocks noChangeShapeType="1"/>
          </p:cNvSpPr>
          <p:nvPr userDrawn="1"/>
        </p:nvSpPr>
        <p:spPr bwMode="auto">
          <a:xfrm>
            <a:off x="1898654" y="0"/>
            <a:ext cx="0" cy="68580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5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6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7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4" name="Picture 2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90800" y="136800"/>
            <a:ext cx="1479600" cy="797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11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ChangeArrowheads="1"/>
          </p:cNvSpPr>
          <p:nvPr userDrawn="1"/>
        </p:nvSpPr>
        <p:spPr bwMode="auto">
          <a:xfrm>
            <a:off x="3197225" y="0"/>
            <a:ext cx="5946775" cy="6858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5467" name="Rectangle 11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223837" y="1216660"/>
            <a:ext cx="2749551" cy="4892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algn="l" rtl="0" fontAlgn="base">
              <a:spcBef>
                <a:spcPct val="0"/>
              </a:spcBef>
              <a:spcAft>
                <a:spcPct val="0"/>
              </a:spcAft>
            </a:pPr>
            <a:r>
              <a:rPr lang="ru-RU" dirty="0"/>
              <a:t>Образец текста</a:t>
            </a:r>
          </a:p>
        </p:txBody>
      </p:sp>
      <p:sp>
        <p:nvSpPr>
          <p:cNvPr id="275470" name="Rectangle 14"/>
          <p:cNvSpPr>
            <a:spLocks noChangeArrowheads="1"/>
          </p:cNvSpPr>
          <p:nvPr userDrawn="1"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8" name="Rectangle 7"/>
          <p:cNvSpPr>
            <a:spLocks noChangeArrowheads="1"/>
          </p:cNvSpPr>
          <p:nvPr userDrawn="1"/>
        </p:nvSpPr>
        <p:spPr bwMode="auto">
          <a:xfrm>
            <a:off x="-2" y="0"/>
            <a:ext cx="1898651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9" name="Rectangle 8"/>
          <p:cNvSpPr>
            <a:spLocks noChangeArrowheads="1"/>
          </p:cNvSpPr>
          <p:nvPr userDrawn="1"/>
        </p:nvSpPr>
        <p:spPr bwMode="auto">
          <a:xfrm>
            <a:off x="1898650" y="0"/>
            <a:ext cx="724535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2124075" y="0"/>
            <a:ext cx="679767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29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30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8972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1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2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3" name="Line 9"/>
          <p:cNvSpPr>
            <a:spLocks noChangeShapeType="1"/>
          </p:cNvSpPr>
          <p:nvPr userDrawn="1"/>
        </p:nvSpPr>
        <p:spPr bwMode="auto">
          <a:xfrm>
            <a:off x="1898654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6" name="Line 6"/>
          <p:cNvSpPr>
            <a:spLocks noChangeShapeType="1"/>
          </p:cNvSpPr>
          <p:nvPr userDrawn="1"/>
        </p:nvSpPr>
        <p:spPr bwMode="auto">
          <a:xfrm>
            <a:off x="1898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90800" y="136800"/>
            <a:ext cx="1479600" cy="797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66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lang="ru-RU" sz="2600" b="0" dirty="0" smtClean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367630" name="Rectangle 14"/>
          <p:cNvSpPr>
            <a:spLocks noChangeArrowheads="1"/>
          </p:cNvSpPr>
          <p:nvPr userDrawn="1"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0" y="0"/>
            <a:ext cx="1898650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4" name="Rectangle 8"/>
          <p:cNvSpPr>
            <a:spLocks noChangeArrowheads="1"/>
          </p:cNvSpPr>
          <p:nvPr userDrawn="1"/>
        </p:nvSpPr>
        <p:spPr bwMode="auto">
          <a:xfrm>
            <a:off x="1898650" y="0"/>
            <a:ext cx="724535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1" name="Rectangle 4"/>
          <p:cNvSpPr>
            <a:spLocks noChangeArrowheads="1"/>
          </p:cNvSpPr>
          <p:nvPr userDrawn="1"/>
        </p:nvSpPr>
        <p:spPr bwMode="auto">
          <a:xfrm>
            <a:off x="0" y="6405563"/>
            <a:ext cx="91440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7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0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3" name="Line 9"/>
          <p:cNvSpPr>
            <a:spLocks noChangeShapeType="1"/>
          </p:cNvSpPr>
          <p:nvPr userDrawn="1"/>
        </p:nvSpPr>
        <p:spPr bwMode="auto">
          <a:xfrm>
            <a:off x="1898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90800" y="136800"/>
            <a:ext cx="1479600" cy="797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78" r:id="rId2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2600" b="1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A75E4-A4A0-4CA9-AD8A-C986AF71F441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A3EFB-29E8-4510-BA38-74826A27A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4387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login.consultant.ru/link/?req=doc&amp;base=LAW&amp;n=474708&amp;dst=100025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113460"/>
            <a:ext cx="6797675" cy="935165"/>
          </a:xfrm>
        </p:spPr>
        <p:txBody>
          <a:bodyPr/>
          <a:lstStyle/>
          <a:p>
            <a:pPr algn="ctr"/>
            <a:r>
              <a:rPr lang="ru-RU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Памятка </a:t>
            </a:r>
            <a:br>
              <a:rPr lang="ru-RU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30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догазификации</a:t>
            </a:r>
            <a:r>
              <a:rPr lang="ru-RU" sz="3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домовладений</a:t>
            </a:r>
            <a:endParaRPr lang="ru-RU" sz="30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5329" y="6431726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329" y="113460"/>
            <a:ext cx="1688738" cy="89619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B14B625-BB40-491F-9306-127A4EA929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"/>
            <a:ext cx="1899121" cy="1048624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50BB5563-1159-42BC-8F30-5EF0F688E19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8" r="3471" b="8146"/>
          <a:stretch/>
        </p:blipFill>
        <p:spPr>
          <a:xfrm>
            <a:off x="0" y="1923251"/>
            <a:ext cx="9029700" cy="4275059"/>
          </a:xfrm>
          <a:prstGeom prst="rect">
            <a:avLst/>
          </a:prstGeom>
        </p:spPr>
      </p:pic>
      <p:sp>
        <p:nvSpPr>
          <p:cNvPr id="10" name="Текст 5"/>
          <p:cNvSpPr txBox="1">
            <a:spLocks noGrp="1"/>
          </p:cNvSpPr>
          <p:nvPr>
            <p:ph type="body" sz="quarter" idx="10"/>
          </p:nvPr>
        </p:nvSpPr>
        <p:spPr>
          <a:xfrm>
            <a:off x="2124075" y="6508671"/>
            <a:ext cx="679767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827088" indent="-285750" algn="l" rtl="0" fontAlgn="base">
              <a:spcBef>
                <a:spcPct val="0"/>
              </a:spcBef>
              <a:spcAft>
                <a:spcPct val="0"/>
              </a:spcAft>
              <a:buChar char="–"/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marL="1235075" indent="-228600" algn="l" rtl="0" fontAlgn="base">
              <a:spcBef>
                <a:spcPct val="0"/>
              </a:spcBef>
              <a:spcAft>
                <a:spcPct val="0"/>
              </a:spcAft>
              <a:buChar char="•"/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643063" indent="-228600" algn="l" rtl="0" fontAlgn="base">
              <a:spcBef>
                <a:spcPct val="0"/>
              </a:spcBef>
              <a:spcAft>
                <a:spcPct val="0"/>
              </a:spcAft>
              <a:buChar char="–"/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buChar char="»"/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r"/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Догазификация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потребителей </a:t>
            </a:r>
          </a:p>
        </p:txBody>
      </p:sp>
    </p:spTree>
    <p:extLst>
      <p:ext uri="{BB962C8B-B14F-4D97-AF65-F5344CB8AC3E}">
        <p14:creationId xmlns:p14="http://schemas.microsoft.com/office/powerpoint/2010/main" val="3925241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-142613"/>
            <a:ext cx="6080587" cy="861280"/>
          </a:xfrm>
        </p:spPr>
        <p:txBody>
          <a:bodyPr/>
          <a:lstStyle/>
          <a:p>
            <a:pPr algn="ctr"/>
            <a:r>
              <a:rPr lang="ru-RU" sz="3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Догазификация</a:t>
            </a:r>
            <a:endParaRPr lang="ru-RU" sz="3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5329" y="6454809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329" y="113460"/>
            <a:ext cx="1688738" cy="89619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B14B625-BB40-491F-9306-127A4EA929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"/>
            <a:ext cx="1899121" cy="1048624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746620" y="2776756"/>
            <a:ext cx="7751428" cy="334339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/>
            <a:endParaRPr lang="ru-RU" sz="1200" kern="0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200" kern="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Догазификация</a:t>
            </a: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- осуществление подключения (технологического присоединения), в том числе фактического присоединения к газораспределительным сетям газоиспользующего оборудования, расположенного в </a:t>
            </a:r>
            <a:r>
              <a:rPr lang="ru-RU" sz="1200" u="sng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домовладениях, принадлежащих физическим лицам на праве собственности </a:t>
            </a: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на ином предусмотренном законом праве, намеревающимся </a:t>
            </a:r>
            <a:r>
              <a:rPr lang="ru-RU" sz="1200" u="sng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газ для удовлетворения личных, семейных, домашних </a:t>
            </a: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иных нужд, не связанных с осуществлением предпринимательской (профессиональной) деятельности, с учетом выполнения мероприятий в рамках такого подключения (технологического присоединения) </a:t>
            </a:r>
            <a:r>
              <a:rPr lang="ru-RU" sz="1200" u="sng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границ земельных участков</a:t>
            </a: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u="sng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принадлежащих</a:t>
            </a: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указанным </a:t>
            </a:r>
            <a:r>
              <a:rPr lang="ru-RU" sz="1200" u="sng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физическим лицам на праве собственности </a:t>
            </a: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на ином предусмотренном законом праве, </a:t>
            </a:r>
            <a:r>
              <a:rPr lang="ru-RU" sz="1200" u="sng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 взимания платы с физических лиц при условии</a:t>
            </a: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что </a:t>
            </a:r>
            <a:r>
              <a:rPr lang="ru-RU" sz="1200" u="sng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населенном пункте</a:t>
            </a: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котором располагаются домовладения физических лиц, </a:t>
            </a:r>
            <a:r>
              <a:rPr lang="ru-RU" sz="1200" u="sng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проложены газораспределительные сети и осуществляется транспортировка газа </a:t>
            </a: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1200" u="sng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программой газификации </a:t>
            </a: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жилищно-коммунального хозяйства, промышленных и иных организаций в текущем календарном году </a:t>
            </a:r>
            <a:r>
              <a:rPr lang="ru-RU" sz="1200" u="sng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предусмотрено строительство газораспределительных сетей до границ такого населенного пункта.</a:t>
            </a: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endParaRPr lang="ru-RU" sz="1200" kern="0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4"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endParaRPr>
          </a:p>
          <a:p>
            <a:pPr algn="just"/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«Домовладение» - объект </a:t>
            </a:r>
            <a:r>
              <a:rPr lang="ru-RU" sz="1200" u="sng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индивидуального жилищного строительства </a:t>
            </a: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1200" u="sng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жилой дом блокированной застройки </a:t>
            </a: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примыкающие к ним и (или) отдельно стоящие на общем с объектом индивидуального жилищного строительства или жилым домом блокированной застройки земельном участке надворные постройки (гараж, баня (сауна, бассейн), теплица (зимний сад), помещения для содержания домашнего скота и птицы, иные объекты).</a:t>
            </a:r>
          </a:p>
          <a:p>
            <a:pPr algn="just"/>
            <a:endParaRPr lang="ru-RU" sz="1200" kern="0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4"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endParaRPr>
          </a:p>
        </p:txBody>
      </p:sp>
      <p:cxnSp>
        <p:nvCxnSpPr>
          <p:cNvPr id="12" name="Прямая соединительная линия 11"/>
          <p:cNvCxnSpPr>
            <a:cxnSpLocks/>
          </p:cNvCxnSpPr>
          <p:nvPr/>
        </p:nvCxnSpPr>
        <p:spPr bwMode="auto">
          <a:xfrm>
            <a:off x="3501510" y="3424687"/>
            <a:ext cx="194775" cy="779987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Текст 5"/>
          <p:cNvSpPr txBox="1">
            <a:spLocks noGrp="1"/>
          </p:cNvSpPr>
          <p:nvPr>
            <p:ph type="body" sz="quarter" idx="10"/>
          </p:nvPr>
        </p:nvSpPr>
        <p:spPr>
          <a:xfrm>
            <a:off x="2124075" y="6508671"/>
            <a:ext cx="679767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827088" indent="-285750" algn="l" rtl="0" fontAlgn="base">
              <a:spcBef>
                <a:spcPct val="0"/>
              </a:spcBef>
              <a:spcAft>
                <a:spcPct val="0"/>
              </a:spcAft>
              <a:buChar char="–"/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marL="1235075" indent="-228600" algn="l" rtl="0" fontAlgn="base">
              <a:spcBef>
                <a:spcPct val="0"/>
              </a:spcBef>
              <a:spcAft>
                <a:spcPct val="0"/>
              </a:spcAft>
              <a:buChar char="•"/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643063" indent="-228600" algn="l" rtl="0" fontAlgn="base">
              <a:spcBef>
                <a:spcPct val="0"/>
              </a:spcBef>
              <a:spcAft>
                <a:spcPct val="0"/>
              </a:spcAft>
              <a:buChar char="–"/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buChar char="»"/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r"/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Догазификация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потребителей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2DD32FD-98C7-47A1-404A-78281AED49E9}"/>
              </a:ext>
            </a:extLst>
          </p:cNvPr>
          <p:cNvSpPr/>
          <p:nvPr/>
        </p:nvSpPr>
        <p:spPr>
          <a:xfrm>
            <a:off x="706073" y="1300281"/>
            <a:ext cx="7784984" cy="100965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/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от 13.09.2021 № 1547 (ред. от 17.09.2024) </a:t>
            </a:r>
          </a:p>
          <a:p>
            <a:pPr algn="just"/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Правил подключения (технологического присоединения) газоиспользующего оборудования и объектов капитального строительства к сетям газораспределения и о признании утратившими силу некоторых актов Правительства Российской Федерации»</a:t>
            </a:r>
            <a:endParaRPr lang="ru-RU" sz="1200" kern="0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4"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endParaRPr>
          </a:p>
        </p:txBody>
      </p:sp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BCF8FC11-0C10-6230-C5F8-BA2A55A1DCF3}"/>
              </a:ext>
            </a:extLst>
          </p:cNvPr>
          <p:cNvCxnSpPr>
            <a:endCxn id="11" idx="0"/>
          </p:cNvCxnSpPr>
          <p:nvPr/>
        </p:nvCxnSpPr>
        <p:spPr bwMode="auto">
          <a:xfrm>
            <a:off x="4622334" y="2416029"/>
            <a:ext cx="0" cy="276837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Прямая со стрелкой 24">
            <a:extLst>
              <a:ext uri="{FF2B5EF4-FFF2-40B4-BE49-F238E27FC236}">
                <a16:creationId xmlns:a16="http://schemas.microsoft.com/office/drawing/2014/main" id="{6C74138A-F69C-A0AC-902A-DEF2E17F63E1}"/>
              </a:ext>
            </a:extLst>
          </p:cNvPr>
          <p:cNvCxnSpPr/>
          <p:nvPr/>
        </p:nvCxnSpPr>
        <p:spPr bwMode="auto">
          <a:xfrm>
            <a:off x="5522912" y="2634143"/>
            <a:ext cx="914400" cy="914400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Прямая со стрелкой 25">
            <a:extLst>
              <a:ext uri="{FF2B5EF4-FFF2-40B4-BE49-F238E27FC236}">
                <a16:creationId xmlns:a16="http://schemas.microsoft.com/office/drawing/2014/main" id="{15339137-73B9-CB73-D572-59A88CA9F7DB}"/>
              </a:ext>
            </a:extLst>
          </p:cNvPr>
          <p:cNvCxnSpPr>
            <a:cxnSpLocks/>
          </p:cNvCxnSpPr>
          <p:nvPr/>
        </p:nvCxnSpPr>
        <p:spPr bwMode="auto">
          <a:xfrm>
            <a:off x="4547128" y="2421570"/>
            <a:ext cx="0" cy="271296"/>
          </a:xfrm>
          <a:prstGeom prst="straightConnector1">
            <a:avLst/>
          </a:prstGeom>
          <a:noFill/>
          <a:ln w="9525" cap="flat" cmpd="sng" algn="ctr">
            <a:solidFill>
              <a:srgbClr val="003366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108020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действий для подключения</a:t>
            </a:r>
            <a:br>
              <a:rPr lang="ru-RU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сетям газораспределения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5329" y="6454809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329" y="113460"/>
            <a:ext cx="1688738" cy="89619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B14B625-BB40-491F-9306-127A4EA929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"/>
            <a:ext cx="1899121" cy="1048624"/>
          </a:xfrm>
          <a:prstGeom prst="rect">
            <a:avLst/>
          </a:prstGeom>
        </p:spPr>
      </p:pic>
      <p:cxnSp>
        <p:nvCxnSpPr>
          <p:cNvPr id="9" name="Прямая со стрелкой 8"/>
          <p:cNvCxnSpPr>
            <a:stCxn id="10" idx="2"/>
          </p:cNvCxnSpPr>
          <p:nvPr/>
        </p:nvCxnSpPr>
        <p:spPr>
          <a:xfrm flipH="1" flipV="1">
            <a:off x="3274795" y="1712869"/>
            <a:ext cx="1342142" cy="1292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1504604" y="1280945"/>
            <a:ext cx="6224665" cy="56119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ПОДАЧА ЗАЯВКИ </a:t>
            </a:r>
          </a:p>
          <a:p>
            <a:pPr algn="ctr">
              <a:defRPr/>
            </a:pPr>
            <a:r>
              <a:rPr lang="ru-RU" alt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заключение договора о подключении в рамках догазификации</a:t>
            </a:r>
            <a:endParaRPr lang="ru-RU" altLang="ru-RU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04789" y="3612820"/>
            <a:ext cx="8714923" cy="269188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/>
            <a:r>
              <a:rPr lang="ru-RU" sz="1400" b="1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заявке о подключении прилагаются следующие ДОКУМЕНТЫ:</a:t>
            </a:r>
          </a:p>
          <a:p>
            <a:pPr marL="285750" lvl="0" indent="-285750" algn="just">
              <a:buFontTx/>
              <a:buChar char="-"/>
            </a:pPr>
            <a:r>
              <a:rPr lang="ru-RU" sz="14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Ситуационный план.</a:t>
            </a:r>
          </a:p>
          <a:p>
            <a:pPr marL="285750" lvl="0" indent="-285750" algn="just">
              <a:buFontTx/>
              <a:buChar char="-"/>
            </a:pPr>
            <a:r>
              <a:rPr lang="ru-RU" sz="14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Копия документа, подтверждающая право собственности на земельный участок, на котором располагается газифицируемый объект капитального строительства.</a:t>
            </a:r>
          </a:p>
          <a:p>
            <a:pPr marL="285750" lvl="0" indent="-285750" algn="just">
              <a:buFontTx/>
              <a:buChar char="-"/>
            </a:pPr>
            <a:r>
              <a:rPr lang="ru-RU" sz="14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Доверенность или иные документы, подтверждающие полномочия представителя заявителя (в случае если заявка о подключении (технологическом присоединении) подается представителем заявителя.</a:t>
            </a:r>
          </a:p>
          <a:p>
            <a:pPr marL="285750" lvl="0" indent="-285750" algn="just">
              <a:buFontTx/>
              <a:buChar char="-"/>
            </a:pPr>
            <a:r>
              <a:rPr lang="ru-RU" sz="14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максимального часового расхода газа (</a:t>
            </a:r>
            <a:r>
              <a:rPr lang="ru-RU" sz="1400" u="sng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предоставляется</a:t>
            </a:r>
            <a:r>
              <a:rPr lang="ru-RU" sz="14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если планируемый максимальный часовой расход газа </a:t>
            </a:r>
            <a:r>
              <a:rPr lang="ru-RU" sz="1400" u="sng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7 м</a:t>
            </a:r>
            <a:r>
              <a:rPr lang="ru-RU" sz="1400" u="sng" kern="0" baseline="300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400" u="sng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/ч</a:t>
            </a:r>
            <a:r>
              <a:rPr lang="ru-RU" sz="14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ас).</a:t>
            </a:r>
            <a:endParaRPr lang="en-US" sz="1400" kern="0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Tx/>
              <a:buChar char="-"/>
            </a:pPr>
            <a:r>
              <a:rPr lang="ru-RU" sz="14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Копия документа, подтверждающего право собственности или иное предусмотренное законом право на домовладение (объект индивидуального жилищного строительства или часть жилого дома блокированной застройки) и земельный участок, на котором расположено домовладение заявителя, а также страховой номер индивидуального лицевого счета.</a:t>
            </a:r>
            <a:endParaRPr lang="en-US" sz="1400" kern="0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Прямая соединительная линия 11"/>
          <p:cNvCxnSpPr>
            <a:stCxn id="13" idx="2"/>
          </p:cNvCxnSpPr>
          <p:nvPr/>
        </p:nvCxnSpPr>
        <p:spPr bwMode="auto">
          <a:xfrm>
            <a:off x="3501510" y="3424687"/>
            <a:ext cx="194775" cy="779987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Прямоугольник 12"/>
          <p:cNvSpPr/>
          <p:nvPr/>
        </p:nvSpPr>
        <p:spPr>
          <a:xfrm>
            <a:off x="2374197" y="2307330"/>
            <a:ext cx="2254625" cy="111735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Единый центр предоставления услуг АО «Газпром газораспределение Сыктывкар», </a:t>
            </a:r>
            <a:br>
              <a:rPr lang="ru-RU" alt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ул. Красных Партизан, д. 33</a:t>
            </a:r>
          </a:p>
          <a:p>
            <a:pPr algn="ctr">
              <a:defRPr/>
            </a:pPr>
            <a:r>
              <a:rPr lang="en-US" alt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eo@komigaz.ru</a:t>
            </a:r>
            <a:endParaRPr lang="ru-RU" altLang="ru-RU" sz="1200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847463" y="2307329"/>
            <a:ext cx="2031830" cy="111735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Портал государственных</a:t>
            </a:r>
            <a:r>
              <a:rPr lang="en-US" alt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муниципальных услуг (Госуслуги)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55551" y="2323966"/>
            <a:ext cx="2055974" cy="110072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Портал Единого оператора газификации</a:t>
            </a:r>
          </a:p>
          <a:p>
            <a:pPr algn="ctr">
              <a:defRPr/>
            </a:pPr>
            <a:r>
              <a:rPr lang="ru-RU" alt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https://connectgas.ru/</a:t>
            </a:r>
            <a:endParaRPr lang="ru-RU" alt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005151" y="2298504"/>
            <a:ext cx="1914561" cy="112618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Многофункциональный центр (МФЦ)</a:t>
            </a:r>
          </a:p>
        </p:txBody>
      </p:sp>
      <p:cxnSp>
        <p:nvCxnSpPr>
          <p:cNvPr id="17" name="Прямая соединительная линия 16"/>
          <p:cNvCxnSpPr>
            <a:stCxn id="10" idx="2"/>
          </p:cNvCxnSpPr>
          <p:nvPr/>
        </p:nvCxnSpPr>
        <p:spPr bwMode="auto">
          <a:xfrm>
            <a:off x="4616937" y="1842141"/>
            <a:ext cx="11885" cy="185067"/>
          </a:xfrm>
          <a:prstGeom prst="line">
            <a:avLst/>
          </a:prstGeom>
          <a:noFill/>
          <a:ln w="9525" cap="flat" cmpd="sng" algn="ctr">
            <a:solidFill>
              <a:srgbClr val="0033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Прямая соединительная линия 17"/>
          <p:cNvCxnSpPr/>
          <p:nvPr/>
        </p:nvCxnSpPr>
        <p:spPr bwMode="auto">
          <a:xfrm>
            <a:off x="1183538" y="2027208"/>
            <a:ext cx="6778894" cy="0"/>
          </a:xfrm>
          <a:prstGeom prst="line">
            <a:avLst/>
          </a:prstGeom>
          <a:noFill/>
          <a:ln w="9525" cap="flat" cmpd="sng" algn="ctr">
            <a:solidFill>
              <a:srgbClr val="0033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Прямая со стрелкой 18"/>
          <p:cNvCxnSpPr>
            <a:endCxn id="15" idx="0"/>
          </p:cNvCxnSpPr>
          <p:nvPr/>
        </p:nvCxnSpPr>
        <p:spPr bwMode="auto">
          <a:xfrm>
            <a:off x="1183538" y="2027208"/>
            <a:ext cx="0" cy="296758"/>
          </a:xfrm>
          <a:prstGeom prst="straightConnector1">
            <a:avLst/>
          </a:prstGeom>
          <a:noFill/>
          <a:ln w="9525" cap="flat" cmpd="sng" algn="ctr">
            <a:solidFill>
              <a:srgbClr val="003366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Прямая со стрелкой 19"/>
          <p:cNvCxnSpPr>
            <a:endCxn id="13" idx="0"/>
          </p:cNvCxnSpPr>
          <p:nvPr/>
        </p:nvCxnSpPr>
        <p:spPr bwMode="auto">
          <a:xfrm>
            <a:off x="3501510" y="2027208"/>
            <a:ext cx="0" cy="280122"/>
          </a:xfrm>
          <a:prstGeom prst="straightConnector1">
            <a:avLst/>
          </a:prstGeom>
          <a:noFill/>
          <a:ln w="9525" cap="flat" cmpd="sng" algn="ctr">
            <a:solidFill>
              <a:srgbClr val="003366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Прямая со стрелкой 20"/>
          <p:cNvCxnSpPr>
            <a:endCxn id="14" idx="0"/>
          </p:cNvCxnSpPr>
          <p:nvPr/>
        </p:nvCxnSpPr>
        <p:spPr bwMode="auto">
          <a:xfrm>
            <a:off x="5857336" y="2027208"/>
            <a:ext cx="6042" cy="280121"/>
          </a:xfrm>
          <a:prstGeom prst="straightConnector1">
            <a:avLst/>
          </a:prstGeom>
          <a:noFill/>
          <a:ln w="9525" cap="flat" cmpd="sng" algn="ctr">
            <a:solidFill>
              <a:srgbClr val="003366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Прямая со стрелкой 21"/>
          <p:cNvCxnSpPr>
            <a:endCxn id="16" idx="0"/>
          </p:cNvCxnSpPr>
          <p:nvPr/>
        </p:nvCxnSpPr>
        <p:spPr bwMode="auto">
          <a:xfrm>
            <a:off x="7962432" y="2027208"/>
            <a:ext cx="0" cy="271296"/>
          </a:xfrm>
          <a:prstGeom prst="straightConnector1">
            <a:avLst/>
          </a:prstGeom>
          <a:noFill/>
          <a:ln w="9525" cap="flat" cmpd="sng" algn="ctr">
            <a:solidFill>
              <a:srgbClr val="003366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Текст 5"/>
          <p:cNvSpPr txBox="1">
            <a:spLocks noGrp="1"/>
          </p:cNvSpPr>
          <p:nvPr>
            <p:ph type="body" sz="quarter" idx="10"/>
          </p:nvPr>
        </p:nvSpPr>
        <p:spPr>
          <a:xfrm>
            <a:off x="2124075" y="6508671"/>
            <a:ext cx="679767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827088" indent="-285750" algn="l" rtl="0" fontAlgn="base">
              <a:spcBef>
                <a:spcPct val="0"/>
              </a:spcBef>
              <a:spcAft>
                <a:spcPct val="0"/>
              </a:spcAft>
              <a:buChar char="–"/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marL="1235075" indent="-228600" algn="l" rtl="0" fontAlgn="base">
              <a:spcBef>
                <a:spcPct val="0"/>
              </a:spcBef>
              <a:spcAft>
                <a:spcPct val="0"/>
              </a:spcAft>
              <a:buChar char="•"/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643063" indent="-228600" algn="l" rtl="0" fontAlgn="base">
              <a:spcBef>
                <a:spcPct val="0"/>
              </a:spcBef>
              <a:spcAft>
                <a:spcPct val="0"/>
              </a:spcAft>
              <a:buChar char="–"/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buChar char="»"/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r"/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Догазификация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потребителей </a:t>
            </a:r>
          </a:p>
        </p:txBody>
      </p:sp>
    </p:spTree>
    <p:extLst>
      <p:ext uri="{BB962C8B-B14F-4D97-AF65-F5344CB8AC3E}">
        <p14:creationId xmlns:p14="http://schemas.microsoft.com/office/powerpoint/2010/main" val="2934638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действий для подключения</a:t>
            </a:r>
            <a:br>
              <a:rPr lang="ru-RU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сетям газораспределения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5329" y="6454809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329" y="113460"/>
            <a:ext cx="1688738" cy="89619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B14B625-BB40-491F-9306-127A4EA929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"/>
            <a:ext cx="1899121" cy="1048624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512916" y="1213613"/>
            <a:ext cx="6216353" cy="28891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договора о подключении в рамках догазификации</a:t>
            </a:r>
            <a:endParaRPr lang="ru-RU" altLang="ru-RU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04790" y="1949390"/>
            <a:ext cx="4219241" cy="435531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alt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Обязанность ГРО</a:t>
            </a:r>
          </a:p>
          <a:p>
            <a:r>
              <a:rPr lang="ru-RU" alt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Сеть газораспределения (газопровод-ввод)</a:t>
            </a:r>
          </a:p>
          <a:p>
            <a:endParaRPr lang="ru-RU" alt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Tx/>
              <a:buChar char="-"/>
            </a:pP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 проект до границы земельного участка заявителя.</a:t>
            </a:r>
          </a:p>
          <a:p>
            <a:pPr marL="285750" lvl="0" indent="-285750" algn="just">
              <a:buFontTx/>
              <a:buChar char="-"/>
            </a:pP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Направить информацию о расположении точки подключения заявителю.</a:t>
            </a:r>
          </a:p>
          <a:p>
            <a:pPr marL="285750" lvl="0" indent="-285750" algn="just">
              <a:buFontTx/>
              <a:buChar char="-"/>
            </a:pP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Осуществить строительство сети до границы земельного участка заявителя.</a:t>
            </a:r>
          </a:p>
          <a:p>
            <a:pPr marL="285750" lvl="0" indent="-285750" algn="just">
              <a:buFontTx/>
              <a:buChar char="-"/>
            </a:pP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Осуществить мониторинг выполнения заявителем ТУ при условии обеспечения доступа исполнителя к объекту </a:t>
            </a:r>
            <a:r>
              <a:rPr lang="ru-RU" sz="1200" kern="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догазификации</a:t>
            </a: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том числе:</a:t>
            </a:r>
          </a:p>
          <a:p>
            <a:pPr marL="285750" lvl="0" indent="-285750" algn="just">
              <a:buFontTx/>
              <a:buChar char="-"/>
            </a:pP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документов, поданных заявителем вместе с уведомлением о выполнении ТУ</a:t>
            </a:r>
          </a:p>
          <a:p>
            <a:pPr marL="285750" lvl="0" indent="-285750" algn="just">
              <a:buFontTx/>
              <a:buChar char="-"/>
            </a:pP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Подготовить акт о готовности, который подписывается в случае отсутствия замечаний по результату мониторинга, либо после их устранения.</a:t>
            </a:r>
          </a:p>
          <a:p>
            <a:pPr marL="285750" lvl="0" indent="-285750" algn="just">
              <a:buFontTx/>
              <a:buChar char="-"/>
            </a:pP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запросу заявителя не позднее 10-го дня со дня получения запроса направить информацию о ходе выполнения мероприятий по подключению.</a:t>
            </a:r>
            <a:endParaRPr lang="en-US" sz="1200" kern="0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Tx/>
              <a:buChar char="-"/>
            </a:pP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Осуществить фактическое присоединение объекта </a:t>
            </a:r>
            <a:r>
              <a:rPr lang="ru-RU" sz="1200" kern="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догазификации</a:t>
            </a: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(но не ранее подписания акта готовности) и составить акт о подключении.</a:t>
            </a:r>
            <a:endParaRPr lang="en-US" sz="1200" kern="0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Прямая соединительная линия 11"/>
          <p:cNvCxnSpPr>
            <a:cxnSpLocks/>
          </p:cNvCxnSpPr>
          <p:nvPr/>
        </p:nvCxnSpPr>
        <p:spPr bwMode="auto">
          <a:xfrm>
            <a:off x="3501510" y="3424687"/>
            <a:ext cx="194775" cy="779987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Прямая соединительная линия 16"/>
          <p:cNvCxnSpPr>
            <a:cxnSpLocks/>
          </p:cNvCxnSpPr>
          <p:nvPr/>
        </p:nvCxnSpPr>
        <p:spPr bwMode="auto">
          <a:xfrm>
            <a:off x="4572000" y="1464788"/>
            <a:ext cx="0" cy="187843"/>
          </a:xfrm>
          <a:prstGeom prst="line">
            <a:avLst/>
          </a:prstGeom>
          <a:noFill/>
          <a:ln w="9525" cap="flat" cmpd="sng" algn="ctr">
            <a:solidFill>
              <a:srgbClr val="0033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Прямая соединительная линия 17"/>
          <p:cNvCxnSpPr/>
          <p:nvPr/>
        </p:nvCxnSpPr>
        <p:spPr bwMode="auto">
          <a:xfrm>
            <a:off x="1182553" y="1652631"/>
            <a:ext cx="6778894" cy="0"/>
          </a:xfrm>
          <a:prstGeom prst="line">
            <a:avLst/>
          </a:prstGeom>
          <a:noFill/>
          <a:ln w="9525" cap="flat" cmpd="sng" algn="ctr">
            <a:solidFill>
              <a:srgbClr val="0033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Прямая со стрелкой 18"/>
          <p:cNvCxnSpPr>
            <a:cxnSpLocks/>
          </p:cNvCxnSpPr>
          <p:nvPr/>
        </p:nvCxnSpPr>
        <p:spPr bwMode="auto">
          <a:xfrm>
            <a:off x="1182553" y="1652631"/>
            <a:ext cx="0" cy="296758"/>
          </a:xfrm>
          <a:prstGeom prst="straightConnector1">
            <a:avLst/>
          </a:prstGeom>
          <a:noFill/>
          <a:ln w="9525" cap="flat" cmpd="sng" algn="ctr">
            <a:solidFill>
              <a:srgbClr val="003366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Прямая со стрелкой 21"/>
          <p:cNvCxnSpPr>
            <a:cxnSpLocks/>
          </p:cNvCxnSpPr>
          <p:nvPr/>
        </p:nvCxnSpPr>
        <p:spPr bwMode="auto">
          <a:xfrm>
            <a:off x="7961447" y="1652631"/>
            <a:ext cx="0" cy="271296"/>
          </a:xfrm>
          <a:prstGeom prst="straightConnector1">
            <a:avLst/>
          </a:prstGeom>
          <a:noFill/>
          <a:ln w="9525" cap="flat" cmpd="sng" algn="ctr">
            <a:solidFill>
              <a:srgbClr val="003366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Текст 5"/>
          <p:cNvSpPr txBox="1">
            <a:spLocks noGrp="1"/>
          </p:cNvSpPr>
          <p:nvPr>
            <p:ph type="body" sz="quarter" idx="10"/>
          </p:nvPr>
        </p:nvSpPr>
        <p:spPr>
          <a:xfrm>
            <a:off x="2124075" y="6524059"/>
            <a:ext cx="679767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827088" indent="-285750" algn="l" rtl="0" fontAlgn="base">
              <a:spcBef>
                <a:spcPct val="0"/>
              </a:spcBef>
              <a:spcAft>
                <a:spcPct val="0"/>
              </a:spcAft>
              <a:buChar char="–"/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marL="1235075" indent="-228600" algn="l" rtl="0" fontAlgn="base">
              <a:spcBef>
                <a:spcPct val="0"/>
              </a:spcBef>
              <a:spcAft>
                <a:spcPct val="0"/>
              </a:spcAft>
              <a:buChar char="•"/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643063" indent="-228600" algn="l" rtl="0" fontAlgn="base">
              <a:spcBef>
                <a:spcPct val="0"/>
              </a:spcBef>
              <a:spcAft>
                <a:spcPct val="0"/>
              </a:spcAft>
              <a:buChar char="–"/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buChar char="»"/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r"/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Догазификация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потребителей 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A90B67A2-03E3-831F-36AB-C4EA624E2355}"/>
              </a:ext>
            </a:extLst>
          </p:cNvPr>
          <p:cNvSpPr/>
          <p:nvPr/>
        </p:nvSpPr>
        <p:spPr>
          <a:xfrm>
            <a:off x="4719968" y="1942686"/>
            <a:ext cx="4122027" cy="435531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alt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Обязанность Заявителя</a:t>
            </a:r>
          </a:p>
          <a:p>
            <a:r>
              <a:rPr lang="ru-RU" alt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Сеть газопотребления</a:t>
            </a:r>
          </a:p>
          <a:p>
            <a:endParaRPr lang="ru-RU" alt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Tx/>
              <a:buChar char="-"/>
            </a:pP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 проект в границах земельного участка заявителя и предоставить 1 экземпляр в ГРО.</a:t>
            </a:r>
          </a:p>
          <a:p>
            <a:pPr marL="285750" lvl="0" indent="-285750" algn="just">
              <a:buFontTx/>
              <a:buChar char="-"/>
            </a:pP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создание сети газопотребления.</a:t>
            </a:r>
          </a:p>
          <a:p>
            <a:pPr marL="285750" lvl="0" indent="-285750" algn="just">
              <a:buFontTx/>
              <a:buChar char="-"/>
            </a:pP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Уведомить ГРО выполнении ТУ.</a:t>
            </a:r>
          </a:p>
          <a:p>
            <a:pPr marL="285750" lvl="0" indent="-285750" algn="just">
              <a:buFontTx/>
              <a:buChar char="-"/>
            </a:pP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ГРО доступ к объекту </a:t>
            </a:r>
            <a:r>
              <a:rPr lang="ru-RU" sz="1200" kern="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догазификации</a:t>
            </a: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осуществления мониторинга выполнения заявителем ТУ, в том числе предоставить акт первичного обследования дымоходов и вентиляционных каналов, выполненного специализированной организацией.</a:t>
            </a:r>
            <a:endParaRPr lang="en-US" sz="1200" kern="0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Tx/>
              <a:buChar char="-"/>
            </a:pP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Подписать акт о готовности сетей газопотребления и газоиспользующего оборудования домовладения к подключению (далее – акт о готовности).</a:t>
            </a:r>
          </a:p>
          <a:p>
            <a:pPr marL="285750" lvl="0" indent="-285750" algn="just">
              <a:buFontTx/>
              <a:buChar char="-"/>
            </a:pP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Заключить договор на техническое обслуживание сети газораспределения и (или) газопотребления внутридомового газового оборудования и договор поставки газа после подписания акта о готовности, </a:t>
            </a:r>
            <a:r>
              <a:rPr lang="ru-RU" sz="1200" u="sng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уведомив об этом ГРО</a:t>
            </a:r>
          </a:p>
          <a:p>
            <a:pPr marL="285750" lvl="0" indent="-285750" algn="just">
              <a:buFontTx/>
              <a:buChar char="-"/>
            </a:pP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Осуществить фактическое присоединение объекта </a:t>
            </a:r>
            <a:r>
              <a:rPr lang="ru-RU" sz="1200" kern="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догазификации</a:t>
            </a: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(но не ранее подписания акта готовности) и составить акт о подключении.</a:t>
            </a:r>
            <a:endParaRPr lang="en-US" sz="1200" kern="0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44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0420769"/>
              </p:ext>
            </p:extLst>
          </p:nvPr>
        </p:nvGraphicFramePr>
        <p:xfrm>
          <a:off x="323528" y="188640"/>
          <a:ext cx="8496944" cy="6395747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1285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116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373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Единовременная </a:t>
                      </a: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материальная помощь отдельным категориям граждан </a:t>
                      </a:r>
                      <a:endParaRPr lang="en-US" sz="1400" baseline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случае необходимости газификации жилого помещения</a:t>
                      </a:r>
                      <a:r>
                        <a:rPr lang="ru-RU" sz="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                                                                                                 </a:t>
                      </a:r>
                      <a:r>
                        <a:rPr lang="ru-RU" sz="8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(Постановление Правительства Республики Коми </a:t>
                      </a:r>
                      <a:r>
                        <a:rPr lang="ru-RU" sz="800" b="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29.08.2008 N 222 </a:t>
                      </a:r>
                      <a:r>
                        <a:rPr lang="ru-RU" sz="8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 </a:t>
                      </a:r>
                      <a:r>
                        <a:rPr lang="ru-RU" sz="800" b="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мерах по реализации Закона Республики Коми </a:t>
                      </a:r>
                      <a:r>
                        <a:rPr lang="ru-RU" sz="8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 </a:t>
                      </a:r>
                      <a:r>
                        <a:rPr lang="ru-RU" sz="800" b="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социальных выплатах на оказание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единовременной материальной помощи гражданам,  оказавшимся по не зависящим от них обстоятельствам в тяжелом материальном </a:t>
                      </a:r>
                      <a:r>
                        <a:rPr lang="ru-RU" sz="8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положении»)</a:t>
                      </a:r>
                      <a:endParaRPr lang="ru-RU" sz="800" b="0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4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Вопрос </a:t>
                      </a: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</a:t>
                      </a: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71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Кто имеет право?</a:t>
                      </a: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одиноко проживающие пенсионеры, а также супружеские пары из числа указанных лиц или совместно проживающие граждане из числа указанных лиц, не являющиеся супружеской парой;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семьи, имеющие 2 и более детей в возрасте до 18 лет (до 23 лет, обучающихся в образовательных организациях по очной форме обучения);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неполные семьи, в которых один родитель воспитывает одного и более детей до 18 лет (до 23 лет, обучающихся в образовательных организациях по очной форме обучения);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лица, осуществляющие уход за детьми-инвалидами;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инвалиды Великой Отечественной войны;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участники Великой Отечественной войны;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семьи, в которых возраст супругов не превышает 40 лет;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специалисты в возрасте до 35 лет, которые не менее трех лет после окончания профессиональной образовательной организации или образовательной организации высшего образования, осуществляющих образовательную деятельность по имеющим государственную аккредитацию основным образовательным программам, проживают в сельских населенных пунктах или поселках городского типа в Республике Коми и работают в организациях, расположенных в указанных населенных пунктах;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инвалиды боевых действий и ветераны боевых действий, члены семей погибших (умерших) инвалидов боевых действий и ветеранов боевых действий;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семьи с детьми, проживающие по месту жительства (пребывания) в сельской местности;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инвалиды I, II, III групп;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малоимущие семьи и малоимущие одиноко проживающие граждане;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граждане Российской Федерации, принимающие (принимавшие) участие в специальной военной операции (далее - участники специальной военной операции), и совместно проживающие члены семьи участника специальной военной операции</a:t>
                      </a: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802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Каким способом предоставляется материальная помощь?</a:t>
                      </a: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счет подрядной организации (если гражданин не оплатил работы на день обращения за материальной помощью);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счет гражданина (если гражданин фактически понес такие расходы на день обращения за материальной помощью)</a:t>
                      </a:r>
                      <a:endParaRPr lang="ru-RU" sz="800" b="1" u="sng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Гражданин</a:t>
                      </a:r>
                      <a:r>
                        <a:rPr lang="ru-RU" sz="8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фактически понесший расходы на газификацию жилого помещения на день обращения за материальной </a:t>
                      </a:r>
                      <a:r>
                        <a:rPr lang="ru-RU" sz="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помощью,  </a:t>
                      </a:r>
                      <a:r>
                        <a:rPr lang="ru-RU" sz="8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вправе обратиться за материальной помощью в течение года с даты составления акта о подключении (технологическом присоединении), содержащего информацию о разграничении имущественной принадлежности и эксплуатационной ответственности </a:t>
                      </a:r>
                      <a:r>
                        <a:rPr lang="ru-RU" sz="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сторон</a:t>
                      </a:r>
                      <a:endParaRPr lang="ru-RU" sz="8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68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Какие условия предоставления?</a:t>
                      </a: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принадлежность к одной из категорий;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принадлежность жилого помещения гражданину на праве собственности или на праве долевой собственности;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проживание в этом жилом помещении по месту жительства</a:t>
                      </a: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79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Какой</a:t>
                      </a:r>
                      <a:r>
                        <a:rPr lang="ru-RU" sz="800" b="1" baseline="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размер?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Размер материальной помощи определяется на основании договора (договоров) и составляет не более 100 000 рублей на одно жилое помещение</a:t>
                      </a: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5806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Какие документы необходимы?</a:t>
                      </a: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документ, удостоверяющий личность гражданина; 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договор на проведение работ (оказание услуг) по газификации жилого помещения, заключенный с подрядной организацией;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документ, подтверждающий категорию.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None/>
                      </a:pPr>
                      <a:r>
                        <a:rPr lang="ru-RU" sz="800" b="0" u="sng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Дополнительно в случае компенсации расходов</a:t>
                      </a:r>
                      <a:r>
                        <a:rPr lang="ru-RU" sz="800" b="0" u="sng" baseline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171450" indent="-171450" algn="l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ru-RU" sz="800" b="0" baseline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акт о подключении (технологическом присоединении), содержащий информацию о разграничении имущественной принадлежности и эксплуатационной ответственности сторон </a:t>
                      </a:r>
                    </a:p>
                    <a:p>
                      <a:pPr marL="171450" indent="-171450" algn="l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ru-RU" sz="800" b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документы, подтверждающие расходы, произведенные гражданами на газификацию жилого помещения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800" b="0" u="sng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После завершения работ по газификации </a:t>
                      </a:r>
                      <a:r>
                        <a:rPr lang="ru-RU" sz="8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жилого помещения -документ, подтверждающий целевое использование материальной помощи, - акт о подключении (технологическом присоединении), содержащий информацию о разграничении имущественной принадлежности и эксплуатационной ответственности сторон.</a:t>
                      </a:r>
                      <a:endParaRPr lang="ru-RU" sz="8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413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Перечень направлений расходования?</a:t>
                      </a:r>
                      <a:endParaRPr lang="ru-RU" sz="800" b="1" i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проектирование и/или строительство газопровода в границах земельного участка, на котором расположено жилое помещение;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проектирование и/или строительство газопровода внутри жилого помещения;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приобретение и установка (монтаж) внутридомового газоиспользующего оборудования и приборов учета газа </a:t>
                      </a:r>
                      <a:endParaRPr lang="ru-RU" sz="8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989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Куда</a:t>
                      </a:r>
                      <a:r>
                        <a:rPr lang="ru-RU" sz="800" b="1" baseline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обращаться?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Центр</a:t>
                      </a:r>
                      <a:r>
                        <a:rPr lang="ru-RU" sz="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социальной защиты населения по месту жительства; МФЦ</a:t>
                      </a: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4815" y="6483927"/>
            <a:ext cx="3149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64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9603980"/>
              </p:ext>
            </p:extLst>
          </p:nvPr>
        </p:nvGraphicFramePr>
        <p:xfrm>
          <a:off x="390698" y="0"/>
          <a:ext cx="8429774" cy="6529472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12750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46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44551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субсидий льготным категориям граждан при </a:t>
                      </a:r>
                      <a:r>
                        <a:rPr lang="ru-RU" sz="1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догазификации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Республике Коми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baseline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(Постановление Правительства Республики Коми </a:t>
                      </a:r>
                      <a:r>
                        <a:rPr lang="ru-RU" sz="800" b="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lang="ru-RU" sz="8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02.04.2024 № 159 «Об утверждении Порядка и условий предоставления субсидий льготным категориям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 на покупку и установку газоиспользующего оборудования, проведение работ внутри границ их земельных участков в рамках реализации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мероприятий по осуществлению подключения (технологического присоединения) газоиспользующего оборудования и объектов капитального строительства к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газораспределительным сетям при </a:t>
                      </a:r>
                      <a:r>
                        <a:rPr lang="ru-RU" sz="800" b="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догазификации</a:t>
                      </a:r>
                      <a:r>
                        <a:rPr lang="ru-RU" sz="8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Республике Коми»)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lumMod val="60000"/>
                          <a:lumOff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6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Вопрос </a:t>
                      </a: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</a:t>
                      </a: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25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Кто имеет право?</a:t>
                      </a: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ветераны Великой Отечественной войны;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ветераны боевых действий;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инвалиды Великой Отечественной войны и инвалиды боевых действий (далее - инвалиды войны);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члены семей погибших (умерших) инвалидов войны, участников Великой Отечественной войны, ветеранов боевых действий;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участники специальной военной операции и члены их семей;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инвалиды первой группы;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лица, осуществляющие уход за детьми-инвалидами;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многодетные семьи;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малоимущие граждане, в том числе малоимущие семьи с детьми</a:t>
                      </a:r>
                      <a:endParaRPr lang="ru-RU" sz="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744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Каким способом 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предоставляется субсидия?</a:t>
                      </a:r>
                      <a:endParaRPr lang="ru-RU" sz="8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Путем направления денежных средств </a:t>
                      </a:r>
                      <a:r>
                        <a:rPr lang="ru-RU" sz="8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8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епосредственно газораспределительной организации в счет внесения платы за гражданина </a:t>
                      </a:r>
                      <a:endParaRPr lang="ru-RU" sz="800" b="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2491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Какие условия предоставления?</a:t>
                      </a: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гражданство Российской Федерации;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принадлежность к одной из категорий граждан;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принадлежность жилого помещения на территории Республики Коми гражданину на праве собственности или на праве долевой собственности или на ином предусмотренном законом праве;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заключение предусматривающего осуществление мероприятий по подключению (технологическому присоединению) в пределах границ земельного участка гражданина, и (или) по проектированию сети </a:t>
                      </a:r>
                      <a:r>
                        <a:rPr lang="ru-RU" sz="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газопотребления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и (или) по строительству газопровода от границ земельного участка до объекта капитального строительства, и (или) по установке газоиспользующего оборудования, и (или) по строительству либо реконструкции внутреннего газопровода объекта капитального строительства, и (или) по установке прибора учета газа, и (или) по поставке газоиспользующего оборудования, и (или) по поставке прибора учета газа, договора о подключении в рамках </a:t>
                      </a:r>
                      <a:r>
                        <a:rPr lang="ru-RU" sz="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догазификации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либо дополнительного соглашения к заключенному до 31 декабря 2023 г. (включительно) договору о подключении в рамках </a:t>
                      </a:r>
                      <a:r>
                        <a:rPr lang="ru-RU" sz="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догазификации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(с газораспределительной организацией)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ru-RU" sz="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60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Какой</a:t>
                      </a:r>
                      <a:r>
                        <a:rPr lang="ru-RU" sz="800" b="1" baseline="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размер?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размере фактически произведенных затрат, но не более 100 000</a:t>
                      </a:r>
                      <a:r>
                        <a:rPr lang="ru-RU" sz="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рублей на одно жилое помещение</a:t>
                      </a:r>
                      <a:endParaRPr lang="ru-RU" sz="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14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Какие документы необходимы?</a:t>
                      </a: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документ, удостоверяющий личность гражданина;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заверенная в установленном порядке копия договора</a:t>
                      </a:r>
                      <a:r>
                        <a:rPr lang="ru-RU" sz="8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 подключении в рамках </a:t>
                      </a:r>
                      <a:r>
                        <a:rPr lang="ru-RU" sz="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догазификации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документ, подтверждающий категорию</a:t>
                      </a:r>
                      <a:endParaRPr lang="ru-RU" sz="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453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Перечень направлений расходования?</a:t>
                      </a:r>
                      <a:endParaRPr lang="ru-RU" sz="800" b="1" i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проектирование сети </a:t>
                      </a:r>
                      <a:r>
                        <a:rPr lang="ru-RU" sz="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газопотребления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включая расходы на проведение инженерно-геодезических изысканий, разработку проектной документации и</a:t>
                      </a:r>
                      <a:r>
                        <a:rPr lang="ru-RU" sz="8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рабочей документации, согласование прокладки объектов сети </a:t>
                      </a:r>
                      <a:r>
                        <a:rPr lang="ru-RU" sz="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газопотребления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 владельцами смежных коммуникаций (при необходимости);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осуществление строительно-монтажных работ сети </a:t>
                      </a:r>
                      <a:r>
                        <a:rPr lang="ru-RU" sz="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газопотребления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включая расходы на строительство линейной части сети </a:t>
                      </a:r>
                      <a:r>
                        <a:rPr lang="ru-RU" sz="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газопотребления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(газопровода), строительство пунктов редуцирования газа и устройств электрохимической защиты от коррозии, установку отключающих устройств, фитингов и других устройств и сооружений сети </a:t>
                      </a:r>
                      <a:r>
                        <a:rPr lang="ru-RU" sz="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газопотребления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устройство внутреннего газопровода на объекте капитального строительства, на покраску газопроводов, продувку газопроводов и газоиспользующего оборудования, испытание газопровода на герметичность, на выполнение пусконаладочных работ, проведение контрольной </a:t>
                      </a:r>
                      <a:r>
                        <a:rPr lang="ru-RU" sz="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опрессовки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газопровода;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газоиспользующее оборудование, произведенное на территории Российской Федерации (котел (газовый двухконтурный или одноконтурный напольный котел, газовый двухконтурный или одноконтурный настенный котел); газовый водонагреватель; газовая плита, газовая варочная панель; счетчики газа (прибор учета газа); колонка (или бойлер косвенного нагрева); система контроля загазованности; иное допустимое к установке в домовладениях оборудование, работающее на природном газе и необходимое для отопления (теплоснабжения) домовладений и для </a:t>
                      </a:r>
                      <a:r>
                        <a:rPr lang="ru-RU" sz="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пищеприготовления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ru-RU" sz="8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80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Куда</a:t>
                      </a:r>
                      <a:r>
                        <a:rPr lang="ru-RU" sz="800" b="1" baseline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обращаться?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Центр</a:t>
                      </a:r>
                      <a:r>
                        <a:rPr lang="ru-RU" sz="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социальной защиты </a:t>
                      </a:r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населения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5329" y="6454809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82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Специальное оформление">
  <a:themeElements>
    <a:clrScheme name="3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3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Специальное оформление">
  <a:themeElements>
    <a:clrScheme name="3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3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Специальное оформление">
  <a:themeElements>
    <a:clrScheme name="4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4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Специальное оформление">
  <a:themeElements>
    <a:clrScheme name="4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4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1_Специальное оформление">
  <a:themeElements>
    <a:clrScheme name="4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4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7_Специальное оформление">
  <a:themeElements>
    <a:clrScheme name="7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7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8_Специальное оформление">
  <a:themeElements>
    <a:clrScheme name="8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8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8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0_Специальное оформление">
  <a:themeElements>
    <a:clrScheme name="9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9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9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Тема Office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7523</TotalTime>
  <Words>1844</Words>
  <Application>Microsoft Office PowerPoint</Application>
  <PresentationFormat>Экран (4:3)</PresentationFormat>
  <Paragraphs>137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9</vt:i4>
      </vt:variant>
      <vt:variant>
        <vt:lpstr>Заголовки слайдов</vt:lpstr>
      </vt:variant>
      <vt:variant>
        <vt:i4>6</vt:i4>
      </vt:variant>
    </vt:vector>
  </HeadingPairs>
  <TitlesOfParts>
    <vt:vector size="20" baseType="lpstr">
      <vt:lpstr>Arial</vt:lpstr>
      <vt:lpstr>Arial Narrow</vt:lpstr>
      <vt:lpstr>Calibri</vt:lpstr>
      <vt:lpstr>Times New Roman</vt:lpstr>
      <vt:lpstr>Wingdings</vt:lpstr>
      <vt:lpstr>3_Специальное оформление</vt:lpstr>
      <vt:lpstr>6_Специальное оформление</vt:lpstr>
      <vt:lpstr>4_Специальное оформление</vt:lpstr>
      <vt:lpstr>5_Специальное оформление</vt:lpstr>
      <vt:lpstr>11_Специальное оформление</vt:lpstr>
      <vt:lpstr>7_Специальное оформление</vt:lpstr>
      <vt:lpstr>8_Специальное оформление</vt:lpstr>
      <vt:lpstr>10_Специальное оформление</vt:lpstr>
      <vt:lpstr>Тема Office</vt:lpstr>
      <vt:lpstr>Памятка  при догазификации домовладений</vt:lpstr>
      <vt:lpstr>Догазификация</vt:lpstr>
      <vt:lpstr>Порядок действий для подключения к сетям газораспределения</vt:lpstr>
      <vt:lpstr>Порядок действий для подключения к сетям газораспределения</vt:lpstr>
      <vt:lpstr>Презентация PowerPoint</vt:lpstr>
      <vt:lpstr>Презентация PowerPoint</vt:lpstr>
    </vt:vector>
  </TitlesOfParts>
  <Company>Typo Graphic 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Pirit</dc:creator>
  <cp:lastModifiedBy>Студенец</cp:lastModifiedBy>
  <cp:revision>256</cp:revision>
  <cp:lastPrinted>2024-12-10T05:12:40Z</cp:lastPrinted>
  <dcterms:created xsi:type="dcterms:W3CDTF">2009-07-15T11:37:47Z</dcterms:created>
  <dcterms:modified xsi:type="dcterms:W3CDTF">2024-12-10T05:20:31Z</dcterms:modified>
</cp:coreProperties>
</file>